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2000891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2523810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30FA6A-99E7-48A9-928D-63018D66105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000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3797223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30FA6A-99E7-48A9-928D-63018D66105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29437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2951497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168578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1063130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3642186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6281C7-1E59-415C-B636-6199C3A381F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3340710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4260509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6281C7-1E59-415C-B636-6199C3A381F9}"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415829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6281C7-1E59-415C-B636-6199C3A381F9}"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39120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6281C7-1E59-415C-B636-6199C3A381F9}"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2621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3285635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6281C7-1E59-415C-B636-6199C3A381F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30FA6A-99E7-48A9-928D-63018D661058}" type="slidenum">
              <a:rPr lang="en-US" smtClean="0"/>
              <a:t>‹#›</a:t>
            </a:fld>
            <a:endParaRPr lang="en-US"/>
          </a:p>
        </p:txBody>
      </p:sp>
    </p:spTree>
    <p:extLst>
      <p:ext uri="{BB962C8B-B14F-4D97-AF65-F5344CB8AC3E}">
        <p14:creationId xmlns:p14="http://schemas.microsoft.com/office/powerpoint/2010/main" val="1511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D6281C7-1E59-415C-B636-6199C3A381F9}" type="datetimeFigureOut">
              <a:rPr lang="en-US" smtClean="0"/>
              <a:t>11/10/2024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230FA6A-99E7-48A9-928D-63018D661058}" type="slidenum">
              <a:rPr lang="en-US" smtClean="0"/>
              <a:t>‹#›</a:t>
            </a:fld>
            <a:endParaRPr lang="en-US"/>
          </a:p>
        </p:txBody>
      </p:sp>
    </p:spTree>
    <p:extLst>
      <p:ext uri="{BB962C8B-B14F-4D97-AF65-F5344CB8AC3E}">
        <p14:creationId xmlns:p14="http://schemas.microsoft.com/office/powerpoint/2010/main" val="51030685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biblehub.com/hebrew/elohim_430.htm" TargetMode="External"/><Relationship Id="rId7" Type="http://schemas.openxmlformats.org/officeDocument/2006/relationships/hyperlink" Target="https://biblehub.com/hebrew/haaretz_776.htm" TargetMode="External"/><Relationship Id="rId2" Type="http://schemas.openxmlformats.org/officeDocument/2006/relationships/hyperlink" Target="https://biblehub.com/hebrew/bereshit_7225.htm" TargetMode="External"/><Relationship Id="rId1" Type="http://schemas.openxmlformats.org/officeDocument/2006/relationships/slideLayout" Target="../slideLayouts/slideLayout2.xml"/><Relationship Id="rId6" Type="http://schemas.openxmlformats.org/officeDocument/2006/relationships/hyperlink" Target="https://biblehub.com/hebrew/veet_853.htm" TargetMode="External"/><Relationship Id="rId5" Type="http://schemas.openxmlformats.org/officeDocument/2006/relationships/hyperlink" Target="https://biblehub.com/hebrew/hashshamayim_8064.htm" TargetMode="External"/><Relationship Id="rId4" Type="http://schemas.openxmlformats.org/officeDocument/2006/relationships/hyperlink" Target="https://biblehub.com/hebrew/bara_1254.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CDD1D-445B-154E-117A-3A261363C78D}"/>
              </a:ext>
            </a:extLst>
          </p:cNvPr>
          <p:cNvSpPr>
            <a:spLocks noGrp="1"/>
          </p:cNvSpPr>
          <p:nvPr>
            <p:ph type="title"/>
          </p:nvPr>
        </p:nvSpPr>
        <p:spPr/>
        <p:txBody>
          <a:bodyPr/>
          <a:lstStyle/>
          <a:p>
            <a:r>
              <a:rPr lang="en-US" dirty="0"/>
              <a:t>The Letter Hei/Hey </a:t>
            </a:r>
            <a:r>
              <a:rPr lang="he-IL" sz="4400" dirty="0"/>
              <a:t>ה</a:t>
            </a:r>
            <a:endParaRPr lang="en-US" dirty="0"/>
          </a:p>
        </p:txBody>
      </p:sp>
      <p:sp>
        <p:nvSpPr>
          <p:cNvPr id="3" name="Content Placeholder 2">
            <a:extLst>
              <a:ext uri="{FF2B5EF4-FFF2-40B4-BE49-F238E27FC236}">
                <a16:creationId xmlns:a16="http://schemas.microsoft.com/office/drawing/2014/main" id="{F23D611B-55C5-B74B-F4D3-3AAECEDE0E3B}"/>
              </a:ext>
            </a:extLst>
          </p:cNvPr>
          <p:cNvSpPr>
            <a:spLocks noGrp="1"/>
          </p:cNvSpPr>
          <p:nvPr>
            <p:ph idx="1"/>
          </p:nvPr>
        </p:nvSpPr>
        <p:spPr>
          <a:xfrm>
            <a:off x="1901952" y="1530417"/>
            <a:ext cx="10104120" cy="4943535"/>
          </a:xfrm>
        </p:spPr>
        <p:txBody>
          <a:bodyPr>
            <a:normAutofit/>
          </a:bodyPr>
          <a:lstStyle/>
          <a:p>
            <a:r>
              <a:rPr lang="en-US" sz="2400" dirty="0"/>
              <a:t>The fifth letter – means 5</a:t>
            </a:r>
          </a:p>
          <a:p>
            <a:r>
              <a:rPr lang="en-US" sz="2400" dirty="0"/>
              <a:t>Sounds like “hey” – </a:t>
            </a:r>
            <a:r>
              <a:rPr lang="he-IL" sz="2800" dirty="0"/>
              <a:t>הא</a:t>
            </a:r>
            <a:r>
              <a:rPr lang="en-US" sz="2800" dirty="0"/>
              <a:t> – </a:t>
            </a:r>
            <a:r>
              <a:rPr lang="en-US" sz="2400" dirty="0"/>
              <a:t>meaning Lo! or Behold.</a:t>
            </a:r>
            <a:endParaRPr lang="en-US" sz="2000" dirty="0"/>
          </a:p>
          <a:p>
            <a:r>
              <a:rPr lang="en-US" sz="2400" dirty="0"/>
              <a:t>Picture of a man holding his hands up or an open window over a man’s head.</a:t>
            </a:r>
          </a:p>
          <a:p>
            <a:r>
              <a:rPr lang="en-US" sz="2400" dirty="0"/>
              <a:t>Means behold, to show, or to reveal (divine revelation).</a:t>
            </a:r>
          </a:p>
          <a:p>
            <a:r>
              <a:rPr lang="en-US" sz="2400" dirty="0"/>
              <a:t>Lauren Crew’s writes in her book, </a:t>
            </a:r>
            <a:r>
              <a:rPr lang="en-US" sz="2400" i="1" dirty="0"/>
              <a:t>The Strength of a Woman, Why You are Proverbs 31</a:t>
            </a:r>
            <a:r>
              <a:rPr lang="en-US" sz="2400" dirty="0"/>
              <a:t>, “In Hebrew </a:t>
            </a:r>
            <a:r>
              <a:rPr lang="en-US" sz="2400" dirty="0" err="1"/>
              <a:t>hei</a:t>
            </a:r>
            <a:r>
              <a:rPr lang="en-US" sz="2400" dirty="0"/>
              <a:t> is revered. It is often a reference to the Spirit or to the breath of God.”</a:t>
            </a:r>
          </a:p>
          <a:p>
            <a:r>
              <a:rPr lang="en-US" sz="2400" dirty="0"/>
              <a:t>Ps. 33:6 - </a:t>
            </a:r>
            <a:r>
              <a:rPr lang="en-US" sz="2400" b="0" i="1" dirty="0">
                <a:solidFill>
                  <a:srgbClr val="000000"/>
                </a:solidFill>
                <a:effectLst/>
                <a:latin typeface="+mj-lt"/>
              </a:rPr>
              <a:t>By the word of the </a:t>
            </a:r>
            <a:r>
              <a:rPr lang="en-US" sz="2400" b="0" i="1" cap="small" dirty="0">
                <a:solidFill>
                  <a:srgbClr val="000000"/>
                </a:solidFill>
                <a:effectLst/>
                <a:latin typeface="+mj-lt"/>
              </a:rPr>
              <a:t>Lord</a:t>
            </a:r>
            <a:r>
              <a:rPr lang="en-US" sz="2400" b="0" i="1" dirty="0">
                <a:solidFill>
                  <a:srgbClr val="000000"/>
                </a:solidFill>
                <a:effectLst/>
                <a:latin typeface="+mj-lt"/>
              </a:rPr>
              <a:t> the heavens were made, and by the breath of his mouth all their host</a:t>
            </a:r>
            <a:r>
              <a:rPr lang="en-US" sz="2400" b="0" i="1" dirty="0">
                <a:solidFill>
                  <a:srgbClr val="000000"/>
                </a:solidFill>
                <a:effectLst/>
                <a:latin typeface="system-ui"/>
              </a:rPr>
              <a:t>.</a:t>
            </a:r>
            <a:endParaRPr lang="en-US" sz="2400" i="1" dirty="0"/>
          </a:p>
          <a:p>
            <a:endParaRPr lang="en-US" sz="2400" dirty="0"/>
          </a:p>
          <a:p>
            <a:endParaRPr lang="en-US" sz="2400" dirty="0"/>
          </a:p>
          <a:p>
            <a:endParaRPr lang="en-US" dirty="0"/>
          </a:p>
        </p:txBody>
      </p:sp>
    </p:spTree>
    <p:extLst>
      <p:ext uri="{BB962C8B-B14F-4D97-AF65-F5344CB8AC3E}">
        <p14:creationId xmlns:p14="http://schemas.microsoft.com/office/powerpoint/2010/main" val="121266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40F016-872B-6A6D-6A98-1C6DDDA6A554}"/>
              </a:ext>
            </a:extLst>
          </p:cNvPr>
          <p:cNvSpPr>
            <a:spLocks noGrp="1"/>
          </p:cNvSpPr>
          <p:nvPr>
            <p:ph idx="1"/>
          </p:nvPr>
        </p:nvSpPr>
        <p:spPr>
          <a:xfrm>
            <a:off x="1874520" y="429768"/>
            <a:ext cx="10204704" cy="6035040"/>
          </a:xfrm>
        </p:spPr>
        <p:txBody>
          <a:bodyPr>
            <a:normAutofit fontScale="77500" lnSpcReduction="20000"/>
          </a:bodyPr>
          <a:lstStyle/>
          <a:p>
            <a:r>
              <a:rPr lang="en-US" sz="2900" dirty="0">
                <a:latin typeface="+mj-lt"/>
              </a:rPr>
              <a:t>The </a:t>
            </a:r>
            <a:r>
              <a:rPr lang="en-US" sz="2900" dirty="0" err="1">
                <a:latin typeface="+mj-lt"/>
              </a:rPr>
              <a:t>hei</a:t>
            </a:r>
            <a:r>
              <a:rPr lang="en-US" sz="2900" dirty="0">
                <a:latin typeface="+mj-lt"/>
              </a:rPr>
              <a:t> is also used as “Ha” or “the” before a word – </a:t>
            </a:r>
            <a:r>
              <a:rPr lang="he-IL" sz="2900" b="0" i="0" dirty="0">
                <a:solidFill>
                  <a:srgbClr val="111111"/>
                </a:solidFill>
                <a:effectLst/>
                <a:latin typeface="+mj-lt"/>
              </a:rPr>
              <a:t>הסטן</a:t>
            </a:r>
            <a:r>
              <a:rPr lang="en-US" sz="2900" dirty="0">
                <a:solidFill>
                  <a:srgbClr val="111111"/>
                </a:solidFill>
                <a:latin typeface="+mj-lt"/>
              </a:rPr>
              <a:t> </a:t>
            </a:r>
            <a:r>
              <a:rPr lang="en-US" sz="2900" dirty="0" err="1">
                <a:solidFill>
                  <a:srgbClr val="111111"/>
                </a:solidFill>
                <a:latin typeface="+mj-lt"/>
              </a:rPr>
              <a:t>hasatan</a:t>
            </a:r>
            <a:r>
              <a:rPr lang="en-US" sz="2900" dirty="0">
                <a:solidFill>
                  <a:srgbClr val="111111"/>
                </a:solidFill>
                <a:latin typeface="+mj-lt"/>
              </a:rPr>
              <a:t>.</a:t>
            </a:r>
          </a:p>
          <a:p>
            <a:r>
              <a:rPr lang="en-US" sz="2900" dirty="0">
                <a:solidFill>
                  <a:srgbClr val="111111"/>
                </a:solidFill>
                <a:latin typeface="+mj-lt"/>
              </a:rPr>
              <a:t>Hei is used as the number 5.</a:t>
            </a:r>
          </a:p>
          <a:p>
            <a:pPr lvl="1"/>
            <a:r>
              <a:rPr lang="en-US" sz="2900" dirty="0">
                <a:solidFill>
                  <a:srgbClr val="111111"/>
                </a:solidFill>
                <a:latin typeface="+mj-lt"/>
              </a:rPr>
              <a:t>It is connected to the light – used 5 times in Genesis 1:3-5.</a:t>
            </a:r>
          </a:p>
          <a:p>
            <a:pPr lvl="1"/>
            <a:r>
              <a:rPr lang="en-US" sz="2900" b="0" i="0" dirty="0">
                <a:solidFill>
                  <a:srgbClr val="000000"/>
                </a:solidFill>
                <a:effectLst/>
                <a:latin typeface="+mj-lt"/>
              </a:rPr>
              <a:t>And God said, “Let there be </a:t>
            </a:r>
            <a:r>
              <a:rPr lang="en-US" sz="2900" b="0" i="0" dirty="0">
                <a:solidFill>
                  <a:srgbClr val="000000"/>
                </a:solidFill>
                <a:effectLst/>
                <a:highlight>
                  <a:srgbClr val="00FF00"/>
                </a:highlight>
                <a:latin typeface="+mj-lt"/>
              </a:rPr>
              <a:t>light</a:t>
            </a:r>
            <a:r>
              <a:rPr lang="en-US" sz="2900" b="0" i="0" dirty="0">
                <a:solidFill>
                  <a:srgbClr val="000000"/>
                </a:solidFill>
                <a:effectLst/>
                <a:latin typeface="+mj-lt"/>
              </a:rPr>
              <a:t>,” and there was </a:t>
            </a:r>
            <a:r>
              <a:rPr lang="en-US" sz="2900" b="0" i="0" dirty="0">
                <a:solidFill>
                  <a:srgbClr val="000000"/>
                </a:solidFill>
                <a:effectLst/>
                <a:highlight>
                  <a:srgbClr val="00FF00"/>
                </a:highlight>
                <a:latin typeface="+mj-lt"/>
              </a:rPr>
              <a:t>light</a:t>
            </a:r>
            <a:r>
              <a:rPr lang="en-US" sz="2900" b="0" i="0" dirty="0">
                <a:solidFill>
                  <a:srgbClr val="000000"/>
                </a:solidFill>
                <a:effectLst/>
                <a:latin typeface="+mj-lt"/>
              </a:rPr>
              <a:t>. </a:t>
            </a:r>
            <a:r>
              <a:rPr lang="en-US" sz="2900" b="1" i="0" baseline="30000" dirty="0">
                <a:solidFill>
                  <a:srgbClr val="000000"/>
                </a:solidFill>
                <a:effectLst/>
                <a:latin typeface="+mj-lt"/>
              </a:rPr>
              <a:t>4 </a:t>
            </a:r>
            <a:r>
              <a:rPr lang="en-US" sz="2900" b="0" i="0" dirty="0">
                <a:solidFill>
                  <a:srgbClr val="000000"/>
                </a:solidFill>
                <a:effectLst/>
                <a:latin typeface="+mj-lt"/>
              </a:rPr>
              <a:t>And God saw that the </a:t>
            </a:r>
            <a:r>
              <a:rPr lang="en-US" sz="2900" b="0" i="0" dirty="0">
                <a:solidFill>
                  <a:srgbClr val="000000"/>
                </a:solidFill>
                <a:effectLst/>
                <a:highlight>
                  <a:srgbClr val="00FF00"/>
                </a:highlight>
                <a:latin typeface="+mj-lt"/>
              </a:rPr>
              <a:t>light </a:t>
            </a:r>
            <a:r>
              <a:rPr lang="en-US" sz="2900" b="0" i="0" dirty="0">
                <a:solidFill>
                  <a:srgbClr val="000000"/>
                </a:solidFill>
                <a:effectLst/>
                <a:latin typeface="+mj-lt"/>
              </a:rPr>
              <a:t>was good. And God separated the </a:t>
            </a:r>
            <a:r>
              <a:rPr lang="en-US" sz="2900" b="0" i="0" dirty="0">
                <a:solidFill>
                  <a:srgbClr val="000000"/>
                </a:solidFill>
                <a:effectLst/>
                <a:highlight>
                  <a:srgbClr val="00FF00"/>
                </a:highlight>
                <a:latin typeface="+mj-lt"/>
              </a:rPr>
              <a:t>light</a:t>
            </a:r>
            <a:r>
              <a:rPr lang="en-US" sz="2900" b="0" i="0" dirty="0">
                <a:solidFill>
                  <a:srgbClr val="000000"/>
                </a:solidFill>
                <a:effectLst/>
                <a:latin typeface="+mj-lt"/>
              </a:rPr>
              <a:t> from the darkness. </a:t>
            </a:r>
            <a:r>
              <a:rPr lang="en-US" sz="2900" b="1" i="0" baseline="30000" dirty="0">
                <a:solidFill>
                  <a:srgbClr val="000000"/>
                </a:solidFill>
                <a:effectLst/>
                <a:latin typeface="+mj-lt"/>
              </a:rPr>
              <a:t>5 </a:t>
            </a:r>
            <a:r>
              <a:rPr lang="en-US" sz="2900" b="0" i="0" dirty="0">
                <a:solidFill>
                  <a:srgbClr val="000000"/>
                </a:solidFill>
                <a:effectLst/>
                <a:latin typeface="+mj-lt"/>
              </a:rPr>
              <a:t>God called the </a:t>
            </a:r>
            <a:r>
              <a:rPr lang="en-US" sz="2900" b="0" i="0" dirty="0">
                <a:solidFill>
                  <a:srgbClr val="000000"/>
                </a:solidFill>
                <a:effectLst/>
                <a:highlight>
                  <a:srgbClr val="00FF00"/>
                </a:highlight>
                <a:latin typeface="+mj-lt"/>
              </a:rPr>
              <a:t>light</a:t>
            </a:r>
            <a:r>
              <a:rPr lang="en-US" sz="2900" b="0" i="0" dirty="0">
                <a:solidFill>
                  <a:srgbClr val="000000"/>
                </a:solidFill>
                <a:effectLst/>
                <a:latin typeface="+mj-lt"/>
              </a:rPr>
              <a:t> Day, and the darkness he called Night. And there was evening and there was morning, the first day.</a:t>
            </a:r>
          </a:p>
          <a:p>
            <a:r>
              <a:rPr lang="en-US" sz="2900" dirty="0">
                <a:solidFill>
                  <a:srgbClr val="000000"/>
                </a:solidFill>
                <a:latin typeface="+mj-lt"/>
              </a:rPr>
              <a:t>Hei -- in one word HAL ( Looking Toward A Light ) comprising HEI and LAMED. HAL literally means “Beholding the Authority of God” as the LAMED bridges heaven and earth.</a:t>
            </a:r>
          </a:p>
          <a:p>
            <a:r>
              <a:rPr lang="en-US" sz="2900" dirty="0">
                <a:solidFill>
                  <a:srgbClr val="000000"/>
                </a:solidFill>
                <a:latin typeface="+mj-lt"/>
              </a:rPr>
              <a:t>A shepherd out in the wilderness with his flock all day can see his tent from a great distance because of the glow of fires – representing his home, family, comfort, safety, food, water and especially the love of family.</a:t>
            </a:r>
          </a:p>
          <a:p>
            <a:r>
              <a:rPr lang="en-US" sz="2900" dirty="0">
                <a:solidFill>
                  <a:srgbClr val="000000"/>
                </a:solidFill>
                <a:latin typeface="+mj-lt"/>
              </a:rPr>
              <a:t>Because his heart is touched by HAL, he praises God as the real source of Light – and his being becomes aglow with real gratitude.</a:t>
            </a:r>
          </a:p>
          <a:p>
            <a:r>
              <a:rPr lang="en-US" sz="2900" dirty="0">
                <a:solidFill>
                  <a:srgbClr val="000000"/>
                </a:solidFill>
                <a:latin typeface="+mj-lt"/>
              </a:rPr>
              <a:t>This is what HEI essentially means – to behold the glory of God and to give Him praise for who He is and what His hand has provided.</a:t>
            </a:r>
            <a:endParaRPr lang="en-US" sz="2900" dirty="0">
              <a:solidFill>
                <a:srgbClr val="111111"/>
              </a:solidFill>
              <a:latin typeface="+mj-lt"/>
            </a:endParaRPr>
          </a:p>
          <a:p>
            <a:endParaRPr lang="en-US" sz="2400" dirty="0"/>
          </a:p>
        </p:txBody>
      </p:sp>
    </p:spTree>
    <p:extLst>
      <p:ext uri="{BB962C8B-B14F-4D97-AF65-F5344CB8AC3E}">
        <p14:creationId xmlns:p14="http://schemas.microsoft.com/office/powerpoint/2010/main" val="54172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787D2C-BD25-2C61-13A0-F2C8D62D4ABB}"/>
              </a:ext>
            </a:extLst>
          </p:cNvPr>
          <p:cNvSpPr>
            <a:spLocks noGrp="1"/>
          </p:cNvSpPr>
          <p:nvPr>
            <p:ph idx="1"/>
          </p:nvPr>
        </p:nvSpPr>
        <p:spPr>
          <a:xfrm>
            <a:off x="2020824" y="320040"/>
            <a:ext cx="9784080" cy="6144768"/>
          </a:xfrm>
        </p:spPr>
        <p:txBody>
          <a:bodyPr>
            <a:normAutofit/>
          </a:bodyPr>
          <a:lstStyle/>
          <a:p>
            <a:r>
              <a:rPr lang="en-US" sz="2000" dirty="0"/>
              <a:t>A </a:t>
            </a:r>
            <a:r>
              <a:rPr lang="en-US" sz="2000" dirty="0" err="1"/>
              <a:t>hei</a:t>
            </a:r>
            <a:r>
              <a:rPr lang="en-US" sz="2000" dirty="0"/>
              <a:t> in the middle of a word means to reveal the heart or the core of. (Hebrew Word Pictures, Dr. Frank T. </a:t>
            </a:r>
            <a:r>
              <a:rPr lang="en-US" sz="2000" dirty="0" err="1"/>
              <a:t>Seekins</a:t>
            </a:r>
            <a:r>
              <a:rPr lang="en-US" sz="2000" dirty="0"/>
              <a:t>)</a:t>
            </a:r>
          </a:p>
          <a:p>
            <a:pPr lvl="1"/>
            <a:r>
              <a:rPr lang="en-US" sz="2000" dirty="0"/>
              <a:t>the Hebrew word for “tent” which is OHEL spelt with an Alef, Hei and Lamed.</a:t>
            </a:r>
          </a:p>
          <a:p>
            <a:pPr lvl="1"/>
            <a:r>
              <a:rPr lang="he-IL" sz="2000" dirty="0"/>
              <a:t>אֹ֫הֶל</a:t>
            </a:r>
          </a:p>
          <a:p>
            <a:pPr lvl="1"/>
            <a:r>
              <a:rPr lang="en-US" sz="2000" dirty="0"/>
              <a:t>The Alef and Lamed is the name of God ( as EL ) which makes the tent a sacred precinct. But the moderator Hei in the middle marks it with God’s special blessing of grace and mercy.</a:t>
            </a:r>
          </a:p>
          <a:p>
            <a:pPr lvl="1"/>
            <a:r>
              <a:rPr lang="en-US" sz="2000" dirty="0"/>
              <a:t>In other words, the tent is not an ancient primitive structure nor precursor of the word for House ( Beth in Hebrew ). It is the place of our spiritual encounters with God’s presence. ALEF / LAMED also means ” Towards” – with HEI in the middle it means that any successful journey “toward” a worthy goal needs to take God into account.</a:t>
            </a:r>
          </a:p>
          <a:p>
            <a:pPr lvl="1"/>
            <a:r>
              <a:rPr lang="en-US" sz="2000" dirty="0"/>
              <a:t>An OHEL thus represents a worldview in and outside the tent with God in the center that radiates out in all we think, say and do. </a:t>
            </a:r>
            <a:r>
              <a:rPr lang="en-US" dirty="0"/>
              <a:t>https://asianbeacon.org/2018/06/25/study-9-hei/</a:t>
            </a:r>
            <a:endParaRPr lang="en-US" sz="2000" dirty="0"/>
          </a:p>
        </p:txBody>
      </p:sp>
    </p:spTree>
    <p:extLst>
      <p:ext uri="{BB962C8B-B14F-4D97-AF65-F5344CB8AC3E}">
        <p14:creationId xmlns:p14="http://schemas.microsoft.com/office/powerpoint/2010/main" val="154516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1AFF-480E-E9F6-A7C2-47B16D88F559}"/>
              </a:ext>
            </a:extLst>
          </p:cNvPr>
          <p:cNvSpPr>
            <a:spLocks noGrp="1"/>
          </p:cNvSpPr>
          <p:nvPr>
            <p:ph idx="1"/>
          </p:nvPr>
        </p:nvSpPr>
        <p:spPr>
          <a:xfrm>
            <a:off x="2020824" y="356616"/>
            <a:ext cx="9957816" cy="6327648"/>
          </a:xfrm>
        </p:spPr>
        <p:txBody>
          <a:bodyPr>
            <a:normAutofit lnSpcReduction="10000"/>
          </a:bodyPr>
          <a:lstStyle/>
          <a:p>
            <a:r>
              <a:rPr lang="en-US" sz="2400" dirty="0"/>
              <a:t>YHVH added a </a:t>
            </a:r>
            <a:r>
              <a:rPr lang="en-US" sz="2400" dirty="0" err="1"/>
              <a:t>hei</a:t>
            </a:r>
            <a:r>
              <a:rPr lang="en-US" sz="2400" dirty="0"/>
              <a:t> to Abraham’s and Sarah’s names.</a:t>
            </a:r>
          </a:p>
          <a:p>
            <a:pPr lvl="1"/>
            <a:r>
              <a:rPr lang="en-US" sz="2200" dirty="0"/>
              <a:t>Abraham’s </a:t>
            </a:r>
            <a:r>
              <a:rPr lang="en-US" sz="2200" dirty="0" err="1"/>
              <a:t>hei</a:t>
            </a:r>
            <a:r>
              <a:rPr lang="en-US" sz="2200" dirty="0"/>
              <a:t> is in the middle of his name.</a:t>
            </a:r>
          </a:p>
          <a:p>
            <a:pPr lvl="1"/>
            <a:r>
              <a:rPr lang="en-US" sz="2200" dirty="0"/>
              <a:t>YHVH visited Abraham five times and on the fifth time added the </a:t>
            </a:r>
            <a:r>
              <a:rPr lang="en-US" sz="2200" dirty="0" err="1"/>
              <a:t>hei</a:t>
            </a:r>
            <a:r>
              <a:rPr lang="en-US" sz="2200" dirty="0"/>
              <a:t>.</a:t>
            </a:r>
          </a:p>
          <a:p>
            <a:r>
              <a:rPr lang="en-US" sz="2400" dirty="0"/>
              <a:t>The broken letter Hei</a:t>
            </a:r>
          </a:p>
          <a:p>
            <a:pPr lvl="1"/>
            <a:r>
              <a:rPr lang="he-IL" sz="3200" dirty="0"/>
              <a:t>ה</a:t>
            </a:r>
            <a:r>
              <a:rPr lang="en-US" sz="2200" dirty="0"/>
              <a:t> – In Jewish literature the small opening on the left top corner of the letter represents the narrow gate, while the larger opening at the bottom of the letter represents the wide gate.</a:t>
            </a:r>
          </a:p>
          <a:p>
            <a:pPr lvl="1"/>
            <a:r>
              <a:rPr lang="en-US" sz="2200" dirty="0"/>
              <a:t>The sages used to teach that the letter Hei represents the presence and breath of God and that it is very difficult to climb to the narrow gate and few there are who can rise to that narrow gate and achieve such a state of righteousness that they are able to pass through that narrow gate to the Shekinah or the presence of God, but many are those who pass through the broad gate that leads to destruction.  We are not talking salvation here only entering into such an intimate relationship with God that we will experience His loving presence or the Shekinah glory. </a:t>
            </a:r>
            <a:r>
              <a:rPr lang="en-US" sz="1700" dirty="0"/>
              <a:t>https://www.chaimbentorah.com/2013/10/word-study-broken-letter-hei-%d7%94/</a:t>
            </a:r>
          </a:p>
          <a:p>
            <a:pPr lvl="1"/>
            <a:endParaRPr lang="en-US" sz="2200" dirty="0"/>
          </a:p>
        </p:txBody>
      </p:sp>
    </p:spTree>
    <p:extLst>
      <p:ext uri="{BB962C8B-B14F-4D97-AF65-F5344CB8AC3E}">
        <p14:creationId xmlns:p14="http://schemas.microsoft.com/office/powerpoint/2010/main" val="1272653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2E42A-62E3-8039-D0F4-605E131DA1CA}"/>
              </a:ext>
            </a:extLst>
          </p:cNvPr>
          <p:cNvSpPr>
            <a:spLocks noGrp="1"/>
          </p:cNvSpPr>
          <p:nvPr>
            <p:ph idx="1"/>
          </p:nvPr>
        </p:nvSpPr>
        <p:spPr>
          <a:xfrm>
            <a:off x="1976564" y="411480"/>
            <a:ext cx="9599740" cy="6062472"/>
          </a:xfrm>
        </p:spPr>
        <p:txBody>
          <a:bodyPr/>
          <a:lstStyle/>
          <a:p>
            <a:r>
              <a:rPr lang="en-US" sz="2400" dirty="0"/>
              <a:t>The </a:t>
            </a:r>
            <a:r>
              <a:rPr lang="en-US" sz="2400" dirty="0" err="1"/>
              <a:t>hei</a:t>
            </a:r>
            <a:r>
              <a:rPr lang="en-US" sz="2400" dirty="0"/>
              <a:t> represents the number 5.</a:t>
            </a:r>
          </a:p>
          <a:p>
            <a:pPr lvl="1"/>
            <a:r>
              <a:rPr lang="en-US" sz="2000" dirty="0"/>
              <a:t>The number 5 represents power, strength, alertness (wake-up!), Torah, grace, ministry, service, gospel, fruitfulness, going forth, fast movement, anointed, prayers, and protection. </a:t>
            </a:r>
          </a:p>
          <a:p>
            <a:pPr lvl="1"/>
            <a:r>
              <a:rPr lang="en-US" sz="2000" dirty="0"/>
              <a:t>The holy anointing oil had five ingredients: four spices mixed with olive oil. (Ex. 30:23-25.)</a:t>
            </a:r>
          </a:p>
          <a:p>
            <a:pPr lvl="1"/>
            <a:r>
              <a:rPr lang="en-US" sz="2000" dirty="0"/>
              <a:t>Five loaves fed five thousand, leaving twelve baskets leftover. (Mt. 14:16-21, a story in all four gospels)</a:t>
            </a:r>
          </a:p>
          <a:p>
            <a:pPr lvl="1"/>
            <a:r>
              <a:rPr lang="en-US" sz="2000" dirty="0"/>
              <a:t>On day five of creation, the birds and fish were created. They move fast and carry seed throughout the whole earth in their migrations. Like them, we are anointed and filled with the Spirit to carry God’s Seed, the Gospel throughout the earth. These creatures move in unity. </a:t>
            </a:r>
          </a:p>
          <a:p>
            <a:pPr lvl="1"/>
            <a:r>
              <a:rPr lang="en-US" sz="2000" dirty="0"/>
              <a:t>There are five divisions to the Psalms.</a:t>
            </a:r>
          </a:p>
          <a:p>
            <a:pPr lvl="1"/>
            <a:r>
              <a:rPr lang="en-US" sz="2000" dirty="0"/>
              <a:t>www.graceintorah.net</a:t>
            </a:r>
          </a:p>
        </p:txBody>
      </p:sp>
    </p:spTree>
    <p:extLst>
      <p:ext uri="{BB962C8B-B14F-4D97-AF65-F5344CB8AC3E}">
        <p14:creationId xmlns:p14="http://schemas.microsoft.com/office/powerpoint/2010/main" val="153092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2045A-3F8B-DE84-6D6E-295CB36CEE54}"/>
              </a:ext>
            </a:extLst>
          </p:cNvPr>
          <p:cNvSpPr>
            <a:spLocks noGrp="1"/>
          </p:cNvSpPr>
          <p:nvPr>
            <p:ph idx="1"/>
          </p:nvPr>
        </p:nvSpPr>
        <p:spPr>
          <a:xfrm>
            <a:off x="1975104" y="283464"/>
            <a:ext cx="9848088" cy="6126480"/>
          </a:xfrm>
        </p:spPr>
        <p:txBody>
          <a:bodyPr>
            <a:normAutofit lnSpcReduction="10000"/>
          </a:bodyPr>
          <a:lstStyle/>
          <a:p>
            <a:r>
              <a:rPr lang="en-US" sz="2400" dirty="0"/>
              <a:t>The VAV </a:t>
            </a:r>
          </a:p>
          <a:p>
            <a:r>
              <a:rPr lang="en-US" sz="2400" dirty="0"/>
              <a:t>The sixth letter also the number 6.</a:t>
            </a:r>
          </a:p>
          <a:p>
            <a:r>
              <a:rPr lang="en-US" sz="2400" dirty="0"/>
              <a:t>The word vav looks like </a:t>
            </a:r>
            <a:r>
              <a:rPr lang="he-IL" sz="2800" dirty="0"/>
              <a:t>וו</a:t>
            </a:r>
            <a:r>
              <a:rPr lang="en-US" sz="2400" dirty="0"/>
              <a:t>. It means hook.</a:t>
            </a:r>
          </a:p>
          <a:p>
            <a:pPr lvl="1"/>
            <a:r>
              <a:rPr lang="en-US" sz="2200" dirty="0"/>
              <a:t>Exodus 27:9-10, NIV: “Make a courtyard for the tabernacle. The south side shall be a hundred cubits long and is to have curtains of finely twisted linen, with twenty posts and twenty bronze bases and with silver hooks (</a:t>
            </a:r>
            <a:r>
              <a:rPr lang="he-IL" sz="2200" dirty="0"/>
              <a:t>וָוֵ֧י </a:t>
            </a:r>
            <a:r>
              <a:rPr lang="en-US" sz="2200" dirty="0"/>
              <a:t> ) and bands on the posts.</a:t>
            </a:r>
          </a:p>
          <a:p>
            <a:r>
              <a:rPr lang="en-US" sz="2400" dirty="0"/>
              <a:t>The vav can also mean “and” as well as unity and transformation.</a:t>
            </a:r>
          </a:p>
          <a:p>
            <a:r>
              <a:rPr lang="en-US" sz="2400" dirty="0"/>
              <a:t>The vav pictograph looks like a nail or hook and symbolizes connecting, joining two things, or making secure.</a:t>
            </a:r>
          </a:p>
          <a:p>
            <a:pPr lvl="1"/>
            <a:r>
              <a:rPr lang="en-US" sz="2200" dirty="0"/>
              <a:t>Genesis 1:1:  </a:t>
            </a:r>
            <a:r>
              <a:rPr lang="en-US" sz="2000" b="1" i="0" dirty="0">
                <a:solidFill>
                  <a:srgbClr val="001320"/>
                </a:solidFill>
                <a:effectLst/>
                <a:latin typeface="Roboto" panose="02000000000000000000" pitchFamily="2" charset="0"/>
              </a:rPr>
              <a:t>In the beginning</a:t>
            </a:r>
            <a:r>
              <a:rPr lang="he-IL" sz="2000" b="0" i="0" u="none" strike="noStrike" dirty="0">
                <a:solidFill>
                  <a:srgbClr val="0066AA"/>
                </a:solidFill>
                <a:effectLst/>
                <a:latin typeface="Ezra SIL" panose="02000400000000000000" pitchFamily="2" charset="-79"/>
                <a:cs typeface="Ezra SIL" panose="02000400000000000000" pitchFamily="2" charset="-79"/>
              </a:rPr>
              <a:t>בְּרֵאשִׁ֖ית</a:t>
            </a:r>
            <a:r>
              <a:rPr lang="he-IL" sz="2000" b="0" i="0" dirty="0">
                <a:solidFill>
                  <a:srgbClr val="001320"/>
                </a:solidFill>
                <a:effectLst/>
                <a:latin typeface="Roboto" panose="02000000000000000000" pitchFamily="2" charset="0"/>
              </a:rPr>
              <a:t> </a:t>
            </a:r>
            <a:r>
              <a:rPr lang="en-US" sz="2000" b="0" i="0" u="none" strike="noStrike" dirty="0" err="1">
                <a:solidFill>
                  <a:srgbClr val="008AE6"/>
                </a:solidFill>
                <a:effectLst/>
                <a:latin typeface="Roboto" panose="02000000000000000000" pitchFamily="2" charset="0"/>
                <a:hlinkClick r:id="rId2" tooltip="be·re·Shit:  In the beginning "/>
              </a:rPr>
              <a:t>bə·rê·šîṯ</a:t>
            </a:r>
            <a:r>
              <a:rPr lang="en-US" sz="2000" b="0" i="0" u="none" strike="noStrike" dirty="0">
                <a:solidFill>
                  <a:srgbClr val="0066AA"/>
                </a:solidFill>
                <a:effectLst/>
                <a:latin typeface="Roboto" panose="02000000000000000000" pitchFamily="2" charset="0"/>
              </a:rPr>
              <a:t>) </a:t>
            </a:r>
            <a:r>
              <a:rPr lang="en-US" sz="2000" b="1" i="0" dirty="0">
                <a:solidFill>
                  <a:srgbClr val="001320"/>
                </a:solidFill>
                <a:effectLst/>
                <a:latin typeface="Roboto" panose="02000000000000000000" pitchFamily="2" charset="0"/>
              </a:rPr>
              <a:t>God</a:t>
            </a:r>
            <a:r>
              <a:rPr lang="he-IL" sz="2000" b="0" i="0" u="none" strike="noStrike" dirty="0">
                <a:solidFill>
                  <a:srgbClr val="0066AA"/>
                </a:solidFill>
                <a:effectLst/>
                <a:latin typeface="Ezra SIL" panose="02000400000000000000" pitchFamily="2" charset="-79"/>
                <a:cs typeface="Ezra SIL" panose="02000400000000000000" pitchFamily="2" charset="-79"/>
              </a:rPr>
              <a:t>אֱלֹהִ֑ים</a:t>
            </a:r>
            <a:r>
              <a:rPr lang="he-IL" sz="2000" b="0" i="0" dirty="0">
                <a:solidFill>
                  <a:srgbClr val="001320"/>
                </a:solidFill>
                <a:effectLst/>
                <a:latin typeface="Roboto" panose="02000000000000000000" pitchFamily="2" charset="0"/>
              </a:rPr>
              <a:t> </a:t>
            </a:r>
            <a:r>
              <a:rPr lang="he-IL" sz="2000" b="0" i="0" u="none" strike="noStrike" dirty="0">
                <a:solidFill>
                  <a:srgbClr val="008AE6"/>
                </a:solidFill>
                <a:effectLst/>
                <a:latin typeface="Roboto" panose="02000000000000000000" pitchFamily="2" charset="0"/>
                <a:hlinkClick r:id="rId3" tooltip="E·lo·Him:  God "/>
              </a:rPr>
              <a:t>’</a:t>
            </a:r>
            <a:r>
              <a:rPr lang="en-US" sz="2000" b="0" i="0" u="none" strike="noStrike" dirty="0" err="1">
                <a:solidFill>
                  <a:srgbClr val="008AE6"/>
                </a:solidFill>
                <a:effectLst/>
                <a:latin typeface="Roboto" panose="02000000000000000000" pitchFamily="2" charset="0"/>
                <a:hlinkClick r:id="rId3" tooltip="E·lo·Him:  God "/>
              </a:rPr>
              <a:t>ĕ·lō·hîm</a:t>
            </a:r>
            <a:r>
              <a:rPr lang="en-US" sz="2000" b="0" i="0" u="none" strike="noStrike" dirty="0">
                <a:solidFill>
                  <a:srgbClr val="0066AA"/>
                </a:solidFill>
                <a:effectLst/>
                <a:latin typeface="Roboto" panose="02000000000000000000" pitchFamily="2" charset="0"/>
              </a:rPr>
              <a:t>) </a:t>
            </a:r>
            <a:r>
              <a:rPr lang="en-US" sz="2000" b="1" i="0" dirty="0">
                <a:solidFill>
                  <a:srgbClr val="001320"/>
                </a:solidFill>
                <a:effectLst/>
                <a:latin typeface="Roboto" panose="02000000000000000000" pitchFamily="2" charset="0"/>
              </a:rPr>
              <a:t>created</a:t>
            </a:r>
            <a:r>
              <a:rPr lang="he-IL" sz="2000" b="0" i="0" u="none" strike="noStrike" dirty="0">
                <a:solidFill>
                  <a:srgbClr val="0066AA"/>
                </a:solidFill>
                <a:effectLst/>
                <a:latin typeface="Ezra SIL" panose="02000400000000000000" pitchFamily="2" charset="-79"/>
                <a:cs typeface="Ezra SIL" panose="02000400000000000000" pitchFamily="2" charset="-79"/>
              </a:rPr>
              <a:t>בָּרָ֣א</a:t>
            </a:r>
            <a:r>
              <a:rPr lang="he-IL" sz="2000" b="0" i="0" dirty="0">
                <a:solidFill>
                  <a:srgbClr val="001320"/>
                </a:solidFill>
                <a:effectLst/>
                <a:latin typeface="Roboto" panose="02000000000000000000" pitchFamily="2" charset="0"/>
              </a:rPr>
              <a:t> </a:t>
            </a:r>
            <a:r>
              <a:rPr lang="en-US" sz="2000" b="0" i="0" u="none" strike="noStrike" dirty="0" err="1">
                <a:solidFill>
                  <a:srgbClr val="008AE6"/>
                </a:solidFill>
                <a:effectLst/>
                <a:latin typeface="Roboto" panose="02000000000000000000" pitchFamily="2" charset="0"/>
                <a:hlinkClick r:id="rId4" tooltip="ba·Ra:  created "/>
              </a:rPr>
              <a:t>bā·rā</a:t>
            </a:r>
            <a:r>
              <a:rPr lang="en-US" sz="2000" b="0" i="0" u="none" strike="noStrike" dirty="0">
                <a:solidFill>
                  <a:srgbClr val="0066AA"/>
                </a:solidFill>
                <a:effectLst/>
                <a:latin typeface="Roboto" panose="02000000000000000000" pitchFamily="2" charset="0"/>
              </a:rPr>
              <a:t>) </a:t>
            </a:r>
            <a:r>
              <a:rPr lang="en-US" sz="2000" b="1" i="0" dirty="0">
                <a:solidFill>
                  <a:srgbClr val="001320"/>
                </a:solidFill>
                <a:effectLst/>
                <a:latin typeface="Roboto" panose="02000000000000000000" pitchFamily="2" charset="0"/>
              </a:rPr>
              <a:t>the heavens</a:t>
            </a:r>
            <a:r>
              <a:rPr lang="he-IL" sz="2000" b="0" i="0" u="none" strike="noStrike" dirty="0">
                <a:solidFill>
                  <a:srgbClr val="0066AA"/>
                </a:solidFill>
                <a:effectLst/>
                <a:latin typeface="Ezra SIL" panose="02000400000000000000" pitchFamily="2" charset="-79"/>
                <a:cs typeface="Ezra SIL" panose="02000400000000000000" pitchFamily="2" charset="-79"/>
              </a:rPr>
              <a:t>הַשָּׁמַ֖יִם</a:t>
            </a:r>
            <a:r>
              <a:rPr lang="he-IL" sz="2000" b="0" i="0" dirty="0">
                <a:solidFill>
                  <a:srgbClr val="001320"/>
                </a:solidFill>
                <a:effectLst/>
                <a:latin typeface="Roboto" panose="02000000000000000000" pitchFamily="2" charset="0"/>
              </a:rPr>
              <a:t> </a:t>
            </a:r>
            <a:r>
              <a:rPr lang="en-US" sz="2000" b="0" i="0" u="none" strike="noStrike" dirty="0" err="1">
                <a:solidFill>
                  <a:srgbClr val="008AE6"/>
                </a:solidFill>
                <a:effectLst/>
                <a:latin typeface="Roboto" panose="02000000000000000000" pitchFamily="2" charset="0"/>
                <a:hlinkClick r:id="rId5" tooltip="hash·sha·Ma·yim:  the heavens "/>
              </a:rPr>
              <a:t>haš·šā·ma·yim</a:t>
            </a:r>
            <a:r>
              <a:rPr lang="en-US" sz="2000" b="0" i="0" u="none" strike="noStrike" dirty="0">
                <a:solidFill>
                  <a:srgbClr val="0066AA"/>
                </a:solidFill>
                <a:effectLst/>
                <a:latin typeface="Roboto" panose="02000000000000000000" pitchFamily="2" charset="0"/>
              </a:rPr>
              <a:t>) </a:t>
            </a:r>
            <a:r>
              <a:rPr lang="en-US" sz="2000" b="1" i="0" dirty="0">
                <a:solidFill>
                  <a:srgbClr val="001320"/>
                </a:solidFill>
                <a:effectLst/>
                <a:latin typeface="Roboto" panose="02000000000000000000" pitchFamily="2" charset="0"/>
              </a:rPr>
              <a:t>and</a:t>
            </a:r>
            <a:r>
              <a:rPr lang="he-IL" sz="2000" b="0" i="0" u="none" strike="noStrike" dirty="0">
                <a:solidFill>
                  <a:srgbClr val="0066AA"/>
                </a:solidFill>
                <a:effectLst/>
                <a:latin typeface="Ezra SIL" panose="02000400000000000000" pitchFamily="2" charset="-79"/>
                <a:cs typeface="Ezra SIL" panose="02000400000000000000" pitchFamily="2" charset="-79"/>
              </a:rPr>
              <a:t>וְאֵ֥ת</a:t>
            </a:r>
            <a:r>
              <a:rPr lang="he-IL" sz="2000" b="0" i="0" dirty="0">
                <a:solidFill>
                  <a:srgbClr val="001320"/>
                </a:solidFill>
                <a:effectLst/>
                <a:latin typeface="Roboto" panose="02000000000000000000" pitchFamily="2" charset="0"/>
              </a:rPr>
              <a:t> </a:t>
            </a:r>
            <a:r>
              <a:rPr lang="en-US" sz="2000" b="0" i="0" u="none" strike="noStrike" dirty="0" err="1">
                <a:solidFill>
                  <a:srgbClr val="008AE6"/>
                </a:solidFill>
                <a:effectLst/>
                <a:latin typeface="Roboto" panose="02000000000000000000" pitchFamily="2" charset="0"/>
                <a:hlinkClick r:id="rId6" tooltip="ve·'Et:  and "/>
              </a:rPr>
              <a:t>wə</a:t>
            </a:r>
            <a:r>
              <a:rPr lang="en-US" sz="2000" b="0" i="0" u="none" strike="noStrike" dirty="0">
                <a:solidFill>
                  <a:srgbClr val="008AE6"/>
                </a:solidFill>
                <a:effectLst/>
                <a:latin typeface="Roboto" panose="02000000000000000000" pitchFamily="2" charset="0"/>
                <a:hlinkClick r:id="rId6" tooltip="ve·'Et:  and "/>
              </a:rPr>
              <a:t>·’</a:t>
            </a:r>
            <a:r>
              <a:rPr lang="en-US" sz="2000" b="0" i="0" u="none" strike="noStrike" dirty="0" err="1">
                <a:solidFill>
                  <a:srgbClr val="008AE6"/>
                </a:solidFill>
                <a:effectLst/>
                <a:latin typeface="Roboto" panose="02000000000000000000" pitchFamily="2" charset="0"/>
                <a:hlinkClick r:id="rId6" tooltip="ve·'Et:  and "/>
              </a:rPr>
              <a:t>êṯ</a:t>
            </a:r>
            <a:r>
              <a:rPr lang="en-US" sz="2000" b="0" i="0" u="none" strike="noStrike" dirty="0">
                <a:solidFill>
                  <a:srgbClr val="0066AA"/>
                </a:solidFill>
                <a:effectLst/>
                <a:latin typeface="Roboto" panose="02000000000000000000" pitchFamily="2" charset="0"/>
              </a:rPr>
              <a:t>) </a:t>
            </a:r>
            <a:br>
              <a:rPr lang="en-US" sz="2400" dirty="0"/>
            </a:br>
            <a:r>
              <a:rPr lang="en-US" sz="2000" b="1" i="0" dirty="0">
                <a:solidFill>
                  <a:srgbClr val="001320"/>
                </a:solidFill>
                <a:effectLst/>
                <a:latin typeface="Roboto" panose="02000000000000000000" pitchFamily="2" charset="0"/>
              </a:rPr>
              <a:t>the earth </a:t>
            </a:r>
            <a:r>
              <a:rPr lang="he-IL" sz="2000" b="0" i="0" u="none" strike="noStrike" dirty="0">
                <a:solidFill>
                  <a:srgbClr val="0066AA"/>
                </a:solidFill>
                <a:effectLst/>
                <a:latin typeface="Ezra SIL" panose="02000400000000000000" pitchFamily="2" charset="-79"/>
                <a:cs typeface="Ezra SIL" panose="02000400000000000000" pitchFamily="2" charset="-79"/>
              </a:rPr>
              <a:t>הָאָֽרֶץ</a:t>
            </a:r>
            <a:r>
              <a:rPr lang="he-IL" sz="2000" b="0" i="0" dirty="0">
                <a:solidFill>
                  <a:srgbClr val="001320"/>
                </a:solidFill>
                <a:effectLst/>
                <a:latin typeface="Roboto" panose="02000000000000000000" pitchFamily="2" charset="0"/>
              </a:rPr>
              <a:t> </a:t>
            </a:r>
            <a:r>
              <a:rPr lang="en-US" sz="2000" b="0" i="0" u="none" strike="noStrike" dirty="0" err="1">
                <a:solidFill>
                  <a:srgbClr val="008AE6"/>
                </a:solidFill>
                <a:effectLst/>
                <a:latin typeface="Roboto" panose="02000000000000000000" pitchFamily="2" charset="0"/>
                <a:hlinkClick r:id="rId7" tooltip="ha·'A·retz:  the earth "/>
              </a:rPr>
              <a:t>hā</a:t>
            </a:r>
            <a:r>
              <a:rPr lang="en-US" sz="2000" b="0" i="0" u="none" strike="noStrike" dirty="0">
                <a:solidFill>
                  <a:srgbClr val="008AE6"/>
                </a:solidFill>
                <a:effectLst/>
                <a:latin typeface="Roboto" panose="02000000000000000000" pitchFamily="2" charset="0"/>
                <a:hlinkClick r:id="rId7" tooltip="ha·'A·retz:  the earth "/>
              </a:rPr>
              <a:t>·’</a:t>
            </a:r>
            <a:r>
              <a:rPr lang="en-US" sz="2000" b="0" i="0" u="none" strike="noStrike" dirty="0" err="1">
                <a:solidFill>
                  <a:srgbClr val="008AE6"/>
                </a:solidFill>
                <a:effectLst/>
                <a:latin typeface="Roboto" panose="02000000000000000000" pitchFamily="2" charset="0"/>
                <a:hlinkClick r:id="rId7" tooltip="ha·'A·retz:  the earth "/>
              </a:rPr>
              <a:t>ā·reṣ</a:t>
            </a:r>
            <a:r>
              <a:rPr lang="en-US" sz="2000" b="0" i="0" u="none" strike="noStrike" dirty="0">
                <a:solidFill>
                  <a:srgbClr val="0066AA"/>
                </a:solidFill>
                <a:effectLst/>
                <a:latin typeface="Roboto" panose="02000000000000000000" pitchFamily="2" charset="0"/>
              </a:rPr>
              <a:t>).</a:t>
            </a:r>
            <a:endParaRPr lang="en-US" sz="1800" dirty="0"/>
          </a:p>
          <a:p>
            <a:r>
              <a:rPr lang="en-US" sz="2000" dirty="0"/>
              <a:t> </a:t>
            </a:r>
            <a:r>
              <a:rPr lang="en-US" sz="2400" dirty="0"/>
              <a:t>To rest – </a:t>
            </a:r>
            <a:r>
              <a:rPr lang="he-IL" sz="2400" dirty="0"/>
              <a:t>נוה</a:t>
            </a:r>
            <a:r>
              <a:rPr lang="en-US" sz="2400" dirty="0"/>
              <a:t> (nun, vav, </a:t>
            </a:r>
            <a:r>
              <a:rPr lang="en-US" sz="2400" dirty="0" err="1"/>
              <a:t>hei</a:t>
            </a:r>
            <a:r>
              <a:rPr lang="en-US" sz="2400" dirty="0"/>
              <a:t>) to show (behold) a life that is secure.</a:t>
            </a:r>
          </a:p>
          <a:p>
            <a:endParaRPr lang="en-US" dirty="0"/>
          </a:p>
        </p:txBody>
      </p:sp>
    </p:spTree>
    <p:extLst>
      <p:ext uri="{BB962C8B-B14F-4D97-AF65-F5344CB8AC3E}">
        <p14:creationId xmlns:p14="http://schemas.microsoft.com/office/powerpoint/2010/main" val="1367636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516F1A-0F82-F9B5-89F2-94219FE356C4}"/>
              </a:ext>
            </a:extLst>
          </p:cNvPr>
          <p:cNvSpPr>
            <a:spLocks noGrp="1"/>
          </p:cNvSpPr>
          <p:nvPr>
            <p:ph idx="1"/>
          </p:nvPr>
        </p:nvSpPr>
        <p:spPr>
          <a:xfrm>
            <a:off x="1883664" y="521208"/>
            <a:ext cx="9620948" cy="5934456"/>
          </a:xfrm>
        </p:spPr>
        <p:txBody>
          <a:bodyPr>
            <a:normAutofit/>
          </a:bodyPr>
          <a:lstStyle/>
          <a:p>
            <a:r>
              <a:rPr lang="en-US" sz="2400" dirty="0"/>
              <a:t>Hope = </a:t>
            </a:r>
            <a:r>
              <a:rPr lang="he-IL" sz="2400" dirty="0"/>
              <a:t>קוה</a:t>
            </a:r>
            <a:r>
              <a:rPr lang="en-US" sz="2400" dirty="0"/>
              <a:t> </a:t>
            </a:r>
            <a:r>
              <a:rPr lang="en-US" sz="2400" dirty="0" err="1"/>
              <a:t>qee-va</a:t>
            </a:r>
            <a:r>
              <a:rPr lang="en-US" sz="2400" dirty="0"/>
              <a:t> -- to bind together. The pictograph means Behold, it (hope) comes after the nail.</a:t>
            </a:r>
          </a:p>
          <a:p>
            <a:r>
              <a:rPr lang="en-US" sz="2400" dirty="0"/>
              <a:t>In Hebrew there is an oversized vav in Leviticus 11:42 – the center verse of the Torah. It’s called the “belly” of the Torah.</a:t>
            </a:r>
          </a:p>
          <a:p>
            <a:pPr lvl="1"/>
            <a:r>
              <a:rPr lang="en-US" sz="2200" dirty="0"/>
              <a:t>“Whatever goes on its belly, and whatever goes on all fours, or whatever has many feet, any swarming thing that swarms on the ground, you shall not eat, for they are detestable.”</a:t>
            </a:r>
          </a:p>
          <a:p>
            <a:r>
              <a:rPr lang="en-US" sz="2400" dirty="0"/>
              <a:t>Broken vav (Hebrew scrolls Numbers 25: 13) – Hebrew4Christians – the vav represents man, it is the number of man, so the broken vav represents a man that is broken.</a:t>
            </a:r>
          </a:p>
          <a:p>
            <a:r>
              <a:rPr lang="en-US" sz="2400" dirty="0"/>
              <a:t>Missing vav in the Hebrew word generations.</a:t>
            </a:r>
          </a:p>
          <a:p>
            <a:r>
              <a:rPr lang="en-US" sz="2400" dirty="0"/>
              <a:t>Yod Hei Vav Hei   </a:t>
            </a:r>
            <a:r>
              <a:rPr lang="he-IL" sz="3200" dirty="0"/>
              <a:t>יהוה</a:t>
            </a:r>
            <a:endParaRPr lang="en-US" sz="3200" dirty="0"/>
          </a:p>
          <a:p>
            <a:endParaRPr lang="en-US" sz="2400" dirty="0"/>
          </a:p>
        </p:txBody>
      </p:sp>
    </p:spTree>
    <p:extLst>
      <p:ext uri="{BB962C8B-B14F-4D97-AF65-F5344CB8AC3E}">
        <p14:creationId xmlns:p14="http://schemas.microsoft.com/office/powerpoint/2010/main" val="2084319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1DDA94-F9CA-E5A1-DC0C-89E93E12BFB7}"/>
              </a:ext>
            </a:extLst>
          </p:cNvPr>
          <p:cNvSpPr>
            <a:spLocks noGrp="1"/>
          </p:cNvSpPr>
          <p:nvPr>
            <p:ph idx="1"/>
          </p:nvPr>
        </p:nvSpPr>
        <p:spPr>
          <a:xfrm>
            <a:off x="2589212" y="475488"/>
            <a:ext cx="8915400" cy="5879592"/>
          </a:xfrm>
        </p:spPr>
        <p:txBody>
          <a:bodyPr>
            <a:normAutofit/>
          </a:bodyPr>
          <a:lstStyle/>
          <a:p>
            <a:r>
              <a:rPr lang="en-US" sz="2400" b="0" i="0" dirty="0">
                <a:solidFill>
                  <a:srgbClr val="000000"/>
                </a:solidFill>
                <a:effectLst/>
                <a:latin typeface="Alegreya"/>
              </a:rPr>
              <a:t>The Hebrew word for </a:t>
            </a:r>
            <a:r>
              <a:rPr lang="en-US" sz="2400" b="1" i="0" dirty="0">
                <a:solidFill>
                  <a:srgbClr val="000000"/>
                </a:solidFill>
                <a:effectLst/>
                <a:latin typeface="Alegreya"/>
              </a:rPr>
              <a:t>curtains/hangings</a:t>
            </a:r>
            <a:r>
              <a:rPr lang="en-US" sz="2400" b="0" i="0" dirty="0">
                <a:solidFill>
                  <a:srgbClr val="000000"/>
                </a:solidFill>
                <a:effectLst/>
                <a:latin typeface="Alegreya"/>
              </a:rPr>
              <a:t> is the same word for the </a:t>
            </a:r>
            <a:r>
              <a:rPr lang="en-US" sz="2400" b="1" i="0" dirty="0">
                <a:solidFill>
                  <a:srgbClr val="000000"/>
                </a:solidFill>
                <a:effectLst/>
                <a:latin typeface="Alegreya"/>
              </a:rPr>
              <a:t>parchment</a:t>
            </a:r>
            <a:r>
              <a:rPr lang="en-US" sz="2400" b="0" i="0" dirty="0">
                <a:solidFill>
                  <a:srgbClr val="000000"/>
                </a:solidFill>
                <a:effectLst/>
                <a:latin typeface="Alegreya"/>
              </a:rPr>
              <a:t> of the Torah scroll. Likewise, the Hebrew word for </a:t>
            </a:r>
            <a:r>
              <a:rPr lang="en-US" sz="2400" b="1" i="0" dirty="0">
                <a:solidFill>
                  <a:srgbClr val="000000"/>
                </a:solidFill>
                <a:effectLst/>
                <a:latin typeface="Alegreya"/>
              </a:rPr>
              <a:t>pillars</a:t>
            </a:r>
            <a:r>
              <a:rPr lang="en-US" sz="2400" b="0" i="0" dirty="0">
                <a:solidFill>
                  <a:srgbClr val="000000"/>
                </a:solidFill>
                <a:effectLst/>
                <a:latin typeface="Alegreya"/>
              </a:rPr>
              <a:t> is the same word for the </a:t>
            </a:r>
            <a:r>
              <a:rPr lang="en-US" sz="2400" b="1" i="0" dirty="0">
                <a:solidFill>
                  <a:srgbClr val="000000"/>
                </a:solidFill>
                <a:effectLst/>
                <a:latin typeface="Alegreya"/>
              </a:rPr>
              <a:t>columns</a:t>
            </a:r>
            <a:r>
              <a:rPr lang="en-US" sz="2400" b="0" i="0" dirty="0">
                <a:solidFill>
                  <a:srgbClr val="000000"/>
                </a:solidFill>
                <a:effectLst/>
                <a:latin typeface="Alegreya"/>
              </a:rPr>
              <a:t> on the Torah scroll. In the Tabernacle, the curtains were held up by </a:t>
            </a:r>
            <a:r>
              <a:rPr lang="en-US" sz="2400" b="0" i="0" dirty="0" err="1">
                <a:solidFill>
                  <a:srgbClr val="000000"/>
                </a:solidFill>
                <a:effectLst/>
                <a:latin typeface="Alegreya"/>
              </a:rPr>
              <a:t>vavim</a:t>
            </a:r>
            <a:r>
              <a:rPr lang="en-US" sz="2400" b="0" i="0" dirty="0">
                <a:solidFill>
                  <a:srgbClr val="000000"/>
                </a:solidFill>
                <a:effectLst/>
                <a:latin typeface="Alegreya"/>
              </a:rPr>
              <a:t> (plural of vav), hooks that hold two things together. Just as the </a:t>
            </a:r>
            <a:r>
              <a:rPr lang="en-US" sz="2400" b="0" i="0" dirty="0" err="1">
                <a:solidFill>
                  <a:srgbClr val="000000"/>
                </a:solidFill>
                <a:effectLst/>
                <a:latin typeface="Alegreya"/>
              </a:rPr>
              <a:t>vavim</a:t>
            </a:r>
            <a:r>
              <a:rPr lang="en-US" sz="2400" b="0" i="0" dirty="0">
                <a:solidFill>
                  <a:srgbClr val="000000"/>
                </a:solidFill>
                <a:effectLst/>
                <a:latin typeface="Alegreya"/>
              </a:rPr>
              <a:t> held the court curtains in place and connected them one to another, firm to the pillars, the Torah connects and stabilizes earth (beings) with the heavenly realm. </a:t>
            </a:r>
          </a:p>
          <a:p>
            <a:r>
              <a:rPr lang="en-US" sz="2400" b="0" i="0" dirty="0">
                <a:solidFill>
                  <a:srgbClr val="000000"/>
                </a:solidFill>
                <a:effectLst/>
                <a:latin typeface="Alegreya"/>
              </a:rPr>
              <a:t>On the Torah scroll, each column of text begins with the letter vav (the conjunction “and”), which joins each section to the next in a continual untied flow. Thus, the Word of Adonai in man connects him/her with God. Without the Words of Life, one is disconnected or disjointed from God, because one has chosen to join with the words of “another,” such as self or other falsehoods (idolatry). </a:t>
            </a:r>
          </a:p>
          <a:p>
            <a:r>
              <a:rPr lang="en-US" sz="2400" dirty="0">
                <a:solidFill>
                  <a:srgbClr val="000000"/>
                </a:solidFill>
                <a:latin typeface="Alegreya"/>
              </a:rPr>
              <a:t>www.graceintorah.net</a:t>
            </a:r>
            <a:endParaRPr lang="en-US" sz="2400" dirty="0"/>
          </a:p>
        </p:txBody>
      </p:sp>
    </p:spTree>
    <p:extLst>
      <p:ext uri="{BB962C8B-B14F-4D97-AF65-F5344CB8AC3E}">
        <p14:creationId xmlns:p14="http://schemas.microsoft.com/office/powerpoint/2010/main" val="480280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97D5B2-B588-DD5C-5054-A916085A3261}"/>
              </a:ext>
            </a:extLst>
          </p:cNvPr>
          <p:cNvSpPr>
            <a:spLocks noGrp="1"/>
          </p:cNvSpPr>
          <p:nvPr>
            <p:ph idx="1"/>
          </p:nvPr>
        </p:nvSpPr>
        <p:spPr>
          <a:xfrm>
            <a:off x="1975104" y="402336"/>
            <a:ext cx="9529508" cy="6163056"/>
          </a:xfrm>
        </p:spPr>
        <p:txBody>
          <a:bodyPr>
            <a:normAutofit/>
          </a:bodyPr>
          <a:lstStyle/>
          <a:p>
            <a:r>
              <a:rPr lang="en-US" sz="2400" b="0" i="0" dirty="0">
                <a:solidFill>
                  <a:srgbClr val="000000"/>
                </a:solidFill>
                <a:effectLst/>
                <a:latin typeface="Alegreya"/>
              </a:rPr>
              <a:t>The number six means: Connection, image, man, beast, flesh, work, sacrifice, intimacy, knowledge, sacrificial love (</a:t>
            </a:r>
            <a:r>
              <a:rPr lang="en-US" sz="2400" b="0" i="0" dirty="0" err="1">
                <a:solidFill>
                  <a:srgbClr val="000000"/>
                </a:solidFill>
                <a:effectLst/>
                <a:latin typeface="Alegreya"/>
              </a:rPr>
              <a:t>da’at</a:t>
            </a:r>
            <a:r>
              <a:rPr lang="en-US" sz="2400" b="0" i="0" dirty="0">
                <a:solidFill>
                  <a:srgbClr val="000000"/>
                </a:solidFill>
                <a:effectLst/>
                <a:latin typeface="Alegreya"/>
              </a:rPr>
              <a:t> – knowledge), number of man and beast, antichrist, idol, Adam, relationship, and judgment. Six often refers to the works of man, but ideally represents sacrificial love and intimate knowledge with the Creator (</a:t>
            </a:r>
            <a:r>
              <a:rPr lang="en-US" sz="2400" b="0" i="0" dirty="0" err="1">
                <a:solidFill>
                  <a:srgbClr val="000000"/>
                </a:solidFill>
                <a:effectLst/>
                <a:latin typeface="Alegreya"/>
              </a:rPr>
              <a:t>Da’at</a:t>
            </a:r>
            <a:r>
              <a:rPr lang="en-US" sz="2400" b="0" i="0" dirty="0">
                <a:solidFill>
                  <a:srgbClr val="000000"/>
                </a:solidFill>
                <a:effectLst/>
                <a:latin typeface="Alegreya"/>
              </a:rPr>
              <a:t>). When the latter is forsaken, only idolatry and flesh remain. One is ALWAYS either projecting the image of God or the image of the beast (flesh) to the world, which is represented by the number six and Day Six of Creation.</a:t>
            </a:r>
          </a:p>
          <a:p>
            <a:r>
              <a:rPr lang="en-US" sz="2400" b="0" i="0" dirty="0">
                <a:solidFill>
                  <a:srgbClr val="000000"/>
                </a:solidFill>
                <a:effectLst/>
                <a:latin typeface="Alegreya"/>
              </a:rPr>
              <a:t>Above all, the letter/number vav is about </a:t>
            </a:r>
            <a:r>
              <a:rPr lang="en-US" sz="2400" b="1" i="0" dirty="0">
                <a:solidFill>
                  <a:srgbClr val="000000"/>
                </a:solidFill>
                <a:effectLst/>
                <a:latin typeface="Alegreya"/>
              </a:rPr>
              <a:t>connection </a:t>
            </a:r>
            <a:r>
              <a:rPr lang="en-US" sz="2400" b="0" i="0" dirty="0">
                <a:solidFill>
                  <a:srgbClr val="000000"/>
                </a:solidFill>
                <a:effectLst/>
                <a:latin typeface="Alegreya"/>
              </a:rPr>
              <a:t>and</a:t>
            </a:r>
            <a:r>
              <a:rPr lang="en-US" sz="2400" b="1" i="0" dirty="0">
                <a:solidFill>
                  <a:srgbClr val="000000"/>
                </a:solidFill>
                <a:effectLst/>
                <a:latin typeface="Alegreya"/>
              </a:rPr>
              <a:t> relationship. </a:t>
            </a:r>
            <a:r>
              <a:rPr lang="en-US" sz="2400" b="0" i="0" dirty="0">
                <a:solidFill>
                  <a:srgbClr val="000000"/>
                </a:solidFill>
                <a:effectLst/>
                <a:latin typeface="Alegreya"/>
              </a:rPr>
              <a:t>The Talmud says that wherever the vav appears, it also serves to “add” something that is not obvious – something that goes beyond the simple meaning of the text. To whom or what are you connected with? Mankind is a relational being meant for connection. With whom or what shall we attach ourselves? That is the question of Day Six, and the answer to the “mark of the beast.” </a:t>
            </a:r>
            <a:endParaRPr lang="en-US" sz="2400" dirty="0"/>
          </a:p>
        </p:txBody>
      </p:sp>
    </p:spTree>
    <p:extLst>
      <p:ext uri="{BB962C8B-B14F-4D97-AF65-F5344CB8AC3E}">
        <p14:creationId xmlns:p14="http://schemas.microsoft.com/office/powerpoint/2010/main" val="12312772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1863</TotalTime>
  <Words>1631</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Alegreya</vt:lpstr>
      <vt:lpstr>Arial</vt:lpstr>
      <vt:lpstr>Century Gothic</vt:lpstr>
      <vt:lpstr>Ezra SIL</vt:lpstr>
      <vt:lpstr>Roboto</vt:lpstr>
      <vt:lpstr>system-ui</vt:lpstr>
      <vt:lpstr>Wingdings 3</vt:lpstr>
      <vt:lpstr>Wisp</vt:lpstr>
      <vt:lpstr>The Letter Hei/Hey ה</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Stephanie Pavlantos</dc:creator>
  <cp:lastModifiedBy>Stephanie Pavlantos</cp:lastModifiedBy>
  <cp:revision>7</cp:revision>
  <dcterms:created xsi:type="dcterms:W3CDTF">2024-11-10T18:26:30Z</dcterms:created>
  <dcterms:modified xsi:type="dcterms:W3CDTF">2024-11-12T01:30:21Z</dcterms:modified>
</cp:coreProperties>
</file>